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6" r:id="rId3"/>
    <p:sldId id="257" r:id="rId4"/>
    <p:sldId id="261" r:id="rId5"/>
    <p:sldId id="263" r:id="rId6"/>
    <p:sldId id="264" r:id="rId7"/>
    <p:sldId id="265" r:id="rId8"/>
    <p:sldId id="274" r:id="rId9"/>
    <p:sldId id="275" r:id="rId10"/>
    <p:sldId id="266" r:id="rId11"/>
    <p:sldId id="271" r:id="rId12"/>
    <p:sldId id="277" r:id="rId13"/>
    <p:sldId id="25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12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1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6A64C-7268-4112-BBAC-CB918FC348F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6865-627B-4351-9C12-E2EFA10E9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74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6A64C-7268-4112-BBAC-CB918FC348F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6865-627B-4351-9C12-E2EFA10E9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58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6A64C-7268-4112-BBAC-CB918FC348F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6865-627B-4351-9C12-E2EFA10E9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08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6A64C-7268-4112-BBAC-CB918FC348F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6865-627B-4351-9C12-E2EFA10E9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488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6A64C-7268-4112-BBAC-CB918FC348F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6865-627B-4351-9C12-E2EFA10E9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900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6A64C-7268-4112-BBAC-CB918FC348F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6865-627B-4351-9C12-E2EFA10E9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71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6A64C-7268-4112-BBAC-CB918FC348F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6865-627B-4351-9C12-E2EFA10E9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10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6A64C-7268-4112-BBAC-CB918FC348F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6865-627B-4351-9C12-E2EFA10E9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522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6A64C-7268-4112-BBAC-CB918FC348F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6865-627B-4351-9C12-E2EFA10E9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5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6A64C-7268-4112-BBAC-CB918FC348F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6865-627B-4351-9C12-E2EFA10E9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026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6A64C-7268-4112-BBAC-CB918FC348F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46865-627B-4351-9C12-E2EFA10E9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048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6A64C-7268-4112-BBAC-CB918FC348FD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46865-627B-4351-9C12-E2EFA10E9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94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mbook.org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mbook.org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28476862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ove.com/encyclopedia-of-experiments/category/1/drosophila-melanogaster-fruit-fly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tockcenter.vdrc.at/control/main" TargetMode="External"/><Relationship Id="rId2" Type="http://schemas.openxmlformats.org/officeDocument/2006/relationships/hyperlink" Target="https://bdsc.indiana.edu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91206" y="1117561"/>
            <a:ext cx="70116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General information about </a:t>
            </a:r>
            <a:r>
              <a:rPr lang="en-US" b="1" i="1" dirty="0" smtClean="0"/>
              <a:t>D. melanogaster </a:t>
            </a:r>
            <a:r>
              <a:rPr lang="en-US" b="1" dirty="0" smtClean="0"/>
              <a:t>work in </a:t>
            </a:r>
            <a:r>
              <a:rPr lang="en-US" b="1" dirty="0" err="1" smtClean="0"/>
              <a:t>Rusten</a:t>
            </a:r>
            <a:r>
              <a:rPr lang="en-US" b="1" dirty="0" smtClean="0"/>
              <a:t>/Fang group</a:t>
            </a:r>
            <a:endParaRPr lang="nb-NO" dirty="0" smtClean="0"/>
          </a:p>
          <a:p>
            <a:pPr algn="ctr"/>
            <a:r>
              <a:rPr lang="nb-NO" dirty="0" err="1" smtClean="0"/>
              <a:t>Made</a:t>
            </a:r>
            <a:r>
              <a:rPr lang="nb-NO" dirty="0" smtClean="0"/>
              <a:t> by Sofie Lautrup </a:t>
            </a:r>
            <a:r>
              <a:rPr lang="nb-NO" dirty="0" err="1" smtClean="0"/>
              <a:t>on</a:t>
            </a:r>
            <a:r>
              <a:rPr lang="nb-NO" dirty="0" smtClean="0"/>
              <a:t> 13th Jan 2020</a:t>
            </a: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99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6693" y="1997839"/>
            <a:ext cx="828080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Where and who?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Located in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Forskningsbygget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2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floor at Radium Hospitalet, Oslo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We share the fly facility with other labs, mainly Tor Erik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Rusten’s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lab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They own all equipment, pay for fly materials etc. so be careful and wise</a:t>
            </a: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2068919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6693" y="1997839"/>
            <a:ext cx="828080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Useful open resources</a:t>
            </a:r>
          </a:p>
          <a:p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Flybase.org </a:t>
            </a:r>
            <a:endParaRPr lang="en-US" sz="1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216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861" y="2844935"/>
            <a:ext cx="867373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Food is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prepared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by Tor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Erik’s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technician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and is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placed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cold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room</a:t>
            </a:r>
            <a:endParaRPr lang="nb-NO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Note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sheet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cool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room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whether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 lot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Note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stocks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much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endParaRPr lang="nb-N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Food is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prepared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either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small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vials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larger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bottles</a:t>
            </a:r>
            <a:endParaRPr lang="nb-NO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Lids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found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in a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cabinet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small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room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just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entering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fly lab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Dry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yeast</a:t>
            </a:r>
            <a:r>
              <a:rPr lang="nb-NO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plastic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ware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fly lab.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For pensels,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tweezer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to bring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own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(Sofie has for her students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take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out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cold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room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do not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has to be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put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back as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soon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done in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fly lab. It </a:t>
            </a:r>
            <a:r>
              <a:rPr lang="nb-NO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cannot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stay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fly lab ON.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Bilderesultat for food vials drosophil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292" y="448574"/>
            <a:ext cx="2076090" cy="2076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eresultat for food vials drosophil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805" y="581565"/>
            <a:ext cx="1457324" cy="194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05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7472" y="56138"/>
            <a:ext cx="8730691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 b="1" dirty="0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Food recipe — Prepared by technician in </a:t>
            </a:r>
            <a:r>
              <a:rPr lang="en-US" sz="2000" b="1" dirty="0" err="1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Rusten</a:t>
            </a:r>
            <a:r>
              <a:rPr lang="en-US" sz="2000" b="1" dirty="0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 lab</a:t>
            </a:r>
            <a:endParaRPr lang="en-US" sz="1600" dirty="0" smtClean="0">
              <a:latin typeface="Arial" panose="020B0604020202020204" pitchFamily="34" charset="0"/>
              <a:ea typeface="Times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en-US" sz="1600" dirty="0" smtClean="0">
              <a:latin typeface="Arial" panose="020B0604020202020204" pitchFamily="34" charset="0"/>
              <a:ea typeface="Times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1600" dirty="0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1 L distilled water</a:t>
            </a:r>
          </a:p>
          <a:p>
            <a:pPr>
              <a:spcAft>
                <a:spcPts val="0"/>
              </a:spcAft>
            </a:pPr>
            <a:r>
              <a:rPr lang="en-US" sz="1600" dirty="0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13 g agar</a:t>
            </a:r>
          </a:p>
          <a:p>
            <a:pPr>
              <a:spcAft>
                <a:spcPts val="0"/>
              </a:spcAft>
            </a:pPr>
            <a:r>
              <a:rPr lang="en-US" sz="1600" dirty="0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22 g molasses</a:t>
            </a:r>
          </a:p>
          <a:p>
            <a:pPr>
              <a:spcAft>
                <a:spcPts val="0"/>
              </a:spcAft>
            </a:pPr>
            <a:r>
              <a:rPr lang="en-US" sz="1600" dirty="0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65 g malt extract</a:t>
            </a:r>
          </a:p>
          <a:p>
            <a:pPr>
              <a:spcAft>
                <a:spcPts val="0"/>
              </a:spcAft>
            </a:pPr>
            <a:r>
              <a:rPr lang="en-US" sz="1600" dirty="0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18 g brewer’s yeast</a:t>
            </a:r>
          </a:p>
          <a:p>
            <a:pPr>
              <a:spcAft>
                <a:spcPts val="0"/>
              </a:spcAft>
            </a:pPr>
            <a:r>
              <a:rPr lang="en-US" sz="1600" dirty="0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80 g corn flour</a:t>
            </a:r>
          </a:p>
          <a:p>
            <a:pPr>
              <a:spcAft>
                <a:spcPts val="0"/>
              </a:spcAft>
            </a:pPr>
            <a:r>
              <a:rPr lang="en-US" sz="1600" dirty="0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10 g soy flour</a:t>
            </a:r>
          </a:p>
          <a:p>
            <a:pPr>
              <a:spcAft>
                <a:spcPts val="0"/>
              </a:spcAft>
            </a:pPr>
            <a:r>
              <a:rPr lang="en-US" sz="1600" dirty="0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6.2 ml propionic acid</a:t>
            </a:r>
          </a:p>
          <a:p>
            <a:pPr>
              <a:spcAft>
                <a:spcPts val="0"/>
              </a:spcAft>
            </a:pPr>
            <a:r>
              <a:rPr lang="en-US" sz="1600" dirty="0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2 g methyl-p-benzoate in 7.3 ml of </a:t>
            </a:r>
            <a:r>
              <a:rPr lang="en-US" sz="1600" dirty="0" err="1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EtOH</a:t>
            </a:r>
            <a:endParaRPr lang="en-US" sz="1600" dirty="0" smtClean="0">
              <a:latin typeface="Arial" panose="020B0604020202020204" pitchFamily="34" charset="0"/>
              <a:ea typeface="Times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en-US" sz="1600" dirty="0">
              <a:latin typeface="Arial" panose="020B0604020202020204" pitchFamily="34" charset="0"/>
              <a:ea typeface="Times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en-US" sz="1600" dirty="0" smtClean="0">
              <a:latin typeface="Arial" panose="020B0604020202020204" pitchFamily="34" charset="0"/>
              <a:ea typeface="Times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1600" b="1" dirty="0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For drugs used by Sofie:</a:t>
            </a:r>
          </a:p>
          <a:p>
            <a:pPr>
              <a:spcAft>
                <a:spcPts val="0"/>
              </a:spcAft>
            </a:pPr>
            <a:r>
              <a:rPr lang="en-US" sz="1600" dirty="0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RU-486 (mifepristone): stock 20 </a:t>
            </a:r>
            <a:r>
              <a:rPr lang="en-US" sz="1600" dirty="0" err="1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mM</a:t>
            </a:r>
            <a:r>
              <a:rPr lang="en-US" sz="1600" dirty="0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 in </a:t>
            </a:r>
            <a:r>
              <a:rPr lang="en-US" sz="1600" dirty="0" err="1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EtOH</a:t>
            </a:r>
            <a:r>
              <a:rPr lang="en-US" sz="1600" dirty="0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, final in reaction 200 </a:t>
            </a:r>
            <a:r>
              <a:rPr lang="en-US" sz="1600" dirty="0" err="1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uM</a:t>
            </a:r>
            <a:endParaRPr lang="en-US" sz="1600" dirty="0" smtClean="0">
              <a:latin typeface="Arial" panose="020B0604020202020204" pitchFamily="34" charset="0"/>
              <a:ea typeface="Times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1600" dirty="0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NR, NMN: dissolved in water</a:t>
            </a:r>
          </a:p>
          <a:p>
            <a:pPr>
              <a:spcAft>
                <a:spcPts val="0"/>
              </a:spcAft>
            </a:pPr>
            <a:r>
              <a:rPr lang="en-US" sz="1600" dirty="0" smtClean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UA: dissolved in DMSO</a:t>
            </a:r>
          </a:p>
        </p:txBody>
      </p:sp>
    </p:spTree>
    <p:extLst>
      <p:ext uri="{BB962C8B-B14F-4D97-AF65-F5344CB8AC3E}">
        <p14:creationId xmlns:p14="http://schemas.microsoft.com/office/powerpoint/2010/main" val="391020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4649" y="2543104"/>
            <a:ext cx="88369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When using the fly lab always clean with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EtOH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after use.</a:t>
            </a:r>
          </a:p>
          <a:p>
            <a:r>
              <a:rPr lang="en-US" sz="12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This encounters your own equipment (tweezers, </a:t>
            </a:r>
            <a:r>
              <a:rPr lang="en-US" sz="12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pensels</a:t>
            </a:r>
            <a:r>
              <a:rPr lang="en-US" sz="12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etc.)</a:t>
            </a: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Fly pads, guns, microscope, table etc.</a:t>
            </a:r>
          </a:p>
          <a:p>
            <a:endParaRPr lang="en-US" sz="12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 this way, we will avoid contaminations as best as possible.</a:t>
            </a:r>
            <a:endParaRPr lang="en-US" sz="12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Bilderesultat for fly p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319" y="146649"/>
            <a:ext cx="5279066" cy="208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174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1674" y="767958"/>
            <a:ext cx="892454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Flipping and flipping frequency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frequency that you need to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flip the flies depends on temperature of storage and what you will use the flies for.</a:t>
            </a: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Flipping means to transfer the flies from one vial to another.</a:t>
            </a:r>
          </a:p>
          <a:p>
            <a:endParaRPr lang="en-US" sz="12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 18 C stocks: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 vials of each strain are kep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 at 18C.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At 18 C the life cycle of the flies are slower, why we do not have to flip so often.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One of the vials is flipped every 2-weeks, so that each vial is flipped once per 4-5 weeks.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We keep stocks at 18C, since flies can not be recovered from freezing.</a:t>
            </a:r>
          </a:p>
          <a:p>
            <a:pPr marL="171450" indent="-171450">
              <a:buFontTx/>
              <a:buChar char="-"/>
            </a:pPr>
            <a:endParaRPr lang="en-US" sz="120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endParaRPr lang="en-US" sz="12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Flies at 25C: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 25C the cycle from egg to adult fly is 10 days.</a:t>
            </a:r>
          </a:p>
          <a:p>
            <a:pPr marL="171450" indent="-171450">
              <a:buFontTx/>
              <a:buChar char="-"/>
            </a:pPr>
            <a:endParaRPr lang="en-US" sz="120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US" sz="12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Working stocks: flip 2-3 a week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Stocks wherefrom virgins are needed: flip 3 times a week, add yeast to the bottles.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Crosses: flip 3 times a week, add yeast.</a:t>
            </a:r>
          </a:p>
          <a:p>
            <a:pPr marL="171450" indent="-171450"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endParaRPr lang="en-US" sz="120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606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76200" y="32761"/>
            <a:ext cx="8915400" cy="729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 smtClean="0"/>
              <a:t>Contaminations</a:t>
            </a:r>
            <a:r>
              <a:rPr lang="nb-NO" sz="3200" b="1" dirty="0" smtClean="0"/>
              <a:t> </a:t>
            </a:r>
            <a:endParaRPr lang="en-US" sz="3200" b="1" dirty="0"/>
          </a:p>
        </p:txBody>
      </p:sp>
      <p:cxnSp>
        <p:nvCxnSpPr>
          <p:cNvPr id="12" name="Straight Connector 11"/>
          <p:cNvCxnSpPr/>
          <p:nvPr/>
        </p:nvCxnSpPr>
        <p:spPr bwMode="auto">
          <a:xfrm flipH="1">
            <a:off x="159826" y="718626"/>
            <a:ext cx="8795543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  <a:effectLst>
            <a:reflection blurRad="241300" stA="45000" endPos="13000" dist="1905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614"/>
          <p:cNvSpPr txBox="1">
            <a:spLocks noChangeArrowheads="1"/>
          </p:cNvSpPr>
          <p:nvPr/>
        </p:nvSpPr>
        <p:spPr bwMode="auto">
          <a:xfrm>
            <a:off x="177755" y="914400"/>
            <a:ext cx="418370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Strain vs. strain contamination. How to avoid?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Fungi</a:t>
            </a:r>
            <a:r>
              <a:rPr lang="nb-N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b-NO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bacteria</a:t>
            </a:r>
            <a:endParaRPr lang="nb-NO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Mites</a:t>
            </a:r>
            <a:r>
              <a:rPr lang="nb-N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200" dirty="0" err="1" smtClean="0"/>
              <a:t>Tyrophagus</a:t>
            </a:r>
            <a:r>
              <a:rPr lang="en-US" sz="1200" dirty="0" smtClean="0"/>
              <a:t> </a:t>
            </a:r>
            <a:r>
              <a:rPr lang="en-US" sz="1200" dirty="0" err="1" smtClean="0"/>
              <a:t>putrescentiae</a:t>
            </a:r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, or </a:t>
            </a:r>
            <a:r>
              <a:rPr lang="nb-NO" sz="1200" dirty="0" err="1">
                <a:latin typeface="Arial" panose="020B0604020202020204" pitchFamily="34" charset="0"/>
                <a:cs typeface="Arial" panose="020B0604020202020204" pitchFamily="34" charset="0"/>
              </a:rPr>
              <a:t>Sancassaniamite</a:t>
            </a:r>
            <a:r>
              <a:rPr lang="nb-N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0" y="1636171"/>
            <a:ext cx="3556664" cy="5221829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4648200" y="6170230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 smtClean="0"/>
              <a:t>Reference:   </a:t>
            </a:r>
            <a:r>
              <a:rPr lang="en-US" sz="1000" dirty="0" smtClean="0">
                <a:hlinkClick r:id="rId3"/>
              </a:rPr>
              <a:t>https</a:t>
            </a:r>
            <a:r>
              <a:rPr lang="en-US" sz="1000" dirty="0">
                <a:hlinkClick r:id="rId3"/>
              </a:rPr>
              <a:t>://</a:t>
            </a:r>
            <a:r>
              <a:rPr lang="en-US" sz="1000" dirty="0" smtClean="0">
                <a:hlinkClick r:id="rId3"/>
              </a:rPr>
              <a:t>www.ncbi.nlm.nih.gov/pubmed/28476862</a:t>
            </a:r>
            <a:endParaRPr lang="en-US" sz="1000" dirty="0" smtClean="0"/>
          </a:p>
          <a:p>
            <a:endParaRPr lang="nb-NO" sz="1000" dirty="0"/>
          </a:p>
          <a:p>
            <a:r>
              <a:rPr lang="nb-NO" sz="1000" dirty="0" smtClean="0"/>
              <a:t>Video of a </a:t>
            </a:r>
            <a:r>
              <a:rPr lang="nb-NO" sz="1000" dirty="0" err="1" smtClean="0"/>
              <a:t>mite</a:t>
            </a:r>
            <a:r>
              <a:rPr lang="nb-NO" sz="1000" dirty="0"/>
              <a:t>: https://www.youtube.com/watch?v=l6OMq7vDqdA</a:t>
            </a:r>
            <a:endParaRPr lang="en-US" sz="1000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96" b="6727"/>
          <a:stretch/>
        </p:blipFill>
        <p:spPr>
          <a:xfrm>
            <a:off x="3352800" y="2012503"/>
            <a:ext cx="4056764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8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33"/>
    </mc:Choice>
    <mc:Fallback xmlns="">
      <p:transition spd="slow" advTm="294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  <p:extLst mod="1">
    <p:ext uri="{E180D4A7-C9FB-4DFB-919C-405C955672EB}">
      <p14:showEvtLst xmlns:p14="http://schemas.microsoft.com/office/powerpoint/2010/main">
        <p14:playEvt time="0" objId="5"/>
        <p14:playEvt time="0" objId="23"/>
        <p14:playEvt time="0" objId="9"/>
        <p14:playEvt time="0" objId="13"/>
        <p14:stopEvt time="25534" objId="23"/>
        <p14:stopEvt time="25565" objId="13"/>
        <p14:stopEvt time="25582" objId="9"/>
        <p14:playEvt time="27381" objId="23"/>
        <p14:triggerEvt type="onClick" time="27381" objId="23"/>
        <p14:stopEvt time="29433" objId="5"/>
        <p14:stopEvt time="29433" objId="23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76200" y="32761"/>
            <a:ext cx="8915400" cy="729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000" b="1" dirty="0" smtClean="0"/>
              <a:t>The </a:t>
            </a:r>
            <a:r>
              <a:rPr lang="nb-NO" sz="2000" b="1" dirty="0" err="1" smtClean="0"/>
              <a:t>life</a:t>
            </a:r>
            <a:r>
              <a:rPr lang="nb-NO" sz="2000" b="1" dirty="0" smtClean="0"/>
              <a:t> </a:t>
            </a:r>
            <a:r>
              <a:rPr lang="nb-NO" sz="2000" b="1" dirty="0" err="1" smtClean="0"/>
              <a:t>history</a:t>
            </a:r>
            <a:r>
              <a:rPr lang="nb-NO" sz="2000" b="1" dirty="0" smtClean="0"/>
              <a:t> of </a:t>
            </a:r>
            <a:r>
              <a:rPr lang="nb-NO" sz="2000" b="1" dirty="0" err="1" smtClean="0"/>
              <a:t>mite</a:t>
            </a:r>
            <a:r>
              <a:rPr lang="nb-NO" sz="2000" b="1" dirty="0" smtClean="0"/>
              <a:t> (e.g., </a:t>
            </a:r>
            <a:r>
              <a:rPr lang="nb-NO" sz="2000" b="1" i="1" dirty="0" err="1" smtClean="0"/>
              <a:t>Sancassania</a:t>
            </a:r>
            <a:r>
              <a:rPr lang="nb-NO" sz="2000" b="1" i="1" dirty="0" smtClean="0"/>
              <a:t> </a:t>
            </a:r>
            <a:r>
              <a:rPr lang="nb-NO" sz="2000" b="1" i="1" dirty="0" err="1" smtClean="0"/>
              <a:t>polyphyllae</a:t>
            </a:r>
            <a:r>
              <a:rPr lang="nb-NO" sz="2000" b="1" dirty="0" smtClean="0"/>
              <a:t>)</a:t>
            </a:r>
            <a:endParaRPr lang="en-US" sz="2000" b="1" dirty="0"/>
          </a:p>
        </p:txBody>
      </p:sp>
      <p:cxnSp>
        <p:nvCxnSpPr>
          <p:cNvPr id="12" name="Straight Connector 11"/>
          <p:cNvCxnSpPr/>
          <p:nvPr/>
        </p:nvCxnSpPr>
        <p:spPr bwMode="auto">
          <a:xfrm flipH="1">
            <a:off x="159826" y="718626"/>
            <a:ext cx="8795543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  <a:effectLst>
            <a:reflection blurRad="241300" stA="45000" endPos="13000" dist="1905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ktangel 4"/>
          <p:cNvSpPr/>
          <p:nvPr/>
        </p:nvSpPr>
        <p:spPr>
          <a:xfrm>
            <a:off x="4724400" y="6477000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 smtClean="0"/>
              <a:t>Reference:   </a:t>
            </a:r>
            <a:r>
              <a:rPr lang="en-US" sz="1000" dirty="0" err="1" smtClean="0"/>
              <a:t>Cakmak</a:t>
            </a:r>
            <a:r>
              <a:rPr lang="en-US" sz="1000" dirty="0" smtClean="0"/>
              <a:t> I. et a., Exp. </a:t>
            </a:r>
            <a:r>
              <a:rPr lang="en-US" sz="1000" dirty="0" err="1" smtClean="0"/>
              <a:t>Appl</a:t>
            </a:r>
            <a:r>
              <a:rPr lang="en-US" sz="1000" dirty="0" smtClean="0"/>
              <a:t> </a:t>
            </a:r>
            <a:r>
              <a:rPr lang="en-US" sz="1000" dirty="0" err="1" smtClean="0"/>
              <a:t>Acarol</a:t>
            </a:r>
            <a:r>
              <a:rPr lang="en-US" sz="1000" dirty="0" smtClean="0"/>
              <a:t>, 2011</a:t>
            </a: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2825"/>
            <a:ext cx="9144000" cy="459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33"/>
    </mc:Choice>
    <mc:Fallback xmlns="">
      <p:transition spd="slow" advTm="29433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5"/>
        <p14:playEvt time="0" objId="23"/>
        <p14:playEvt time="0" objId="9"/>
        <p14:playEvt time="0" objId="13"/>
        <p14:stopEvt time="25534" objId="23"/>
        <p14:stopEvt time="25565" objId="13"/>
        <p14:stopEvt time="25582" objId="9"/>
        <p14:playEvt time="27381" objId="23"/>
        <p14:triggerEvt type="onClick" time="27381" objId="23"/>
        <p14:stopEvt time="29433" objId="5"/>
        <p14:stopEvt time="29433" objId="23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09279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effectLst/>
              </a:rPr>
              <a:t>Cleaning contaminated fly vials</a:t>
            </a:r>
          </a:p>
          <a:p>
            <a:endParaRPr lang="en-US" sz="1000" dirty="0" smtClean="0">
              <a:effectLst/>
            </a:endParaRPr>
          </a:p>
          <a:p>
            <a:endParaRPr lang="en-US" sz="1000" dirty="0"/>
          </a:p>
          <a:p>
            <a:r>
              <a:rPr lang="en-US" sz="1000" dirty="0" smtClean="0">
                <a:effectLst/>
              </a:rPr>
              <a:t>The most normal types of contamination:</a:t>
            </a:r>
          </a:p>
          <a:p>
            <a:endParaRPr lang="en-US" sz="1000" dirty="0"/>
          </a:p>
          <a:p>
            <a:r>
              <a:rPr lang="en-US" sz="1000" b="1" dirty="0" smtClean="0">
                <a:effectLst/>
              </a:rPr>
              <a:t>Bacterial contamination</a:t>
            </a:r>
            <a:r>
              <a:rPr lang="en-US" sz="1000" dirty="0" smtClean="0">
                <a:effectLst/>
              </a:rPr>
              <a:t>:</a:t>
            </a:r>
          </a:p>
          <a:p>
            <a:pPr marL="171450" indent="-171450">
              <a:buFontTx/>
              <a:buChar char="-"/>
            </a:pPr>
            <a:r>
              <a:rPr lang="en-US" sz="1000" dirty="0" smtClean="0"/>
              <a:t>Can in general be avoided by flipping flies regularly and having enough flies in the vials.</a:t>
            </a:r>
          </a:p>
          <a:p>
            <a:pPr marL="171450" indent="-171450">
              <a:buFontTx/>
              <a:buChar char="-"/>
            </a:pPr>
            <a:r>
              <a:rPr lang="en-US" sz="1000" dirty="0" smtClean="0">
                <a:effectLst/>
              </a:rPr>
              <a:t>If it </a:t>
            </a:r>
            <a:r>
              <a:rPr lang="en-US" sz="1000" dirty="0" smtClean="0"/>
              <a:t>happens, best to throw out the vial.</a:t>
            </a:r>
          </a:p>
          <a:p>
            <a:pPr marL="171450" indent="-171450">
              <a:buFontTx/>
              <a:buChar char="-"/>
            </a:pPr>
            <a:r>
              <a:rPr lang="en-US" sz="1000" dirty="0" smtClean="0"/>
              <a:t>If the vial cannot be thrown out, you can treat with Penicillin/streptomycin, but it has to be for at least 2 full generations. </a:t>
            </a:r>
          </a:p>
          <a:p>
            <a:pPr marL="628650" lvl="1" indent="-171450">
              <a:buFontTx/>
              <a:buChar char="-"/>
            </a:pPr>
            <a:r>
              <a:rPr lang="en-US" sz="1000" dirty="0" smtClean="0"/>
              <a:t>If the treatment is too short, you risk creating resistant bacteria.</a:t>
            </a:r>
          </a:p>
          <a:p>
            <a:pPr marL="628650" lvl="1" indent="-171450">
              <a:buFontTx/>
              <a:buChar char="-"/>
            </a:pPr>
            <a:r>
              <a:rPr lang="en-US" sz="1000" dirty="0" smtClean="0"/>
              <a:t>If it is too long, you risk to affect your flies.</a:t>
            </a:r>
          </a:p>
          <a:p>
            <a:pPr marL="628650" lvl="1" indent="-171450">
              <a:buFontTx/>
              <a:buChar char="-"/>
            </a:pPr>
            <a:r>
              <a:rPr lang="en-US" sz="1000" dirty="0" smtClean="0"/>
              <a:t>Do not do your experiments with P/S treated flies.</a:t>
            </a:r>
          </a:p>
          <a:p>
            <a:pPr marL="171450" indent="-171450">
              <a:buFontTx/>
              <a:buChar char="-"/>
            </a:pPr>
            <a:endParaRPr lang="en-US" sz="1000" dirty="0" smtClean="0">
              <a:effectLst/>
            </a:endParaRPr>
          </a:p>
          <a:p>
            <a:r>
              <a:rPr lang="en-US" sz="1000" b="1" dirty="0" smtClean="0"/>
              <a:t>Mite contamination:</a:t>
            </a:r>
          </a:p>
          <a:p>
            <a:pPr marL="171450" indent="-171450">
              <a:buFontTx/>
              <a:buChar char="-"/>
            </a:pPr>
            <a:r>
              <a:rPr lang="en-US" sz="1000" dirty="0" smtClean="0">
                <a:effectLst/>
              </a:rPr>
              <a:t>Mite contamination are more common in the fly lab, than in the C. </a:t>
            </a:r>
            <a:r>
              <a:rPr lang="en-US" sz="1000" dirty="0" err="1" smtClean="0">
                <a:effectLst/>
              </a:rPr>
              <a:t>elegans</a:t>
            </a:r>
            <a:r>
              <a:rPr lang="en-US" sz="1000" dirty="0" smtClean="0">
                <a:effectLst/>
              </a:rPr>
              <a:t> lab. Though, still as serious.</a:t>
            </a:r>
          </a:p>
          <a:p>
            <a:pPr marL="171450" indent="-171450">
              <a:buFontTx/>
              <a:buChar char="-"/>
            </a:pPr>
            <a:r>
              <a:rPr lang="en-US" sz="1000" dirty="0" smtClean="0"/>
              <a:t>If you see mites in/on your fly vials – tell Sofie.</a:t>
            </a:r>
          </a:p>
          <a:p>
            <a:pPr marL="171450" indent="-171450">
              <a:buFontTx/>
              <a:buChar char="-"/>
            </a:pPr>
            <a:r>
              <a:rPr lang="en-US" sz="1000" dirty="0" smtClean="0">
                <a:effectLst/>
              </a:rPr>
              <a:t>Mites will eat the </a:t>
            </a:r>
            <a:r>
              <a:rPr lang="en-US" sz="1000" dirty="0" err="1" smtClean="0">
                <a:effectLst/>
              </a:rPr>
              <a:t>pupaes</a:t>
            </a:r>
            <a:r>
              <a:rPr lang="en-US" sz="1000" dirty="0" smtClean="0">
                <a:effectLst/>
              </a:rPr>
              <a:t> and flies and therefore they cannot be used for either stocks, crosses or experiments.</a:t>
            </a:r>
          </a:p>
          <a:p>
            <a:pPr marL="171450" indent="-171450">
              <a:buFontTx/>
              <a:buChar char="-"/>
            </a:pPr>
            <a:r>
              <a:rPr lang="en-US" sz="1000" dirty="0" smtClean="0"/>
              <a:t>The easiest way to avoid mites are:</a:t>
            </a:r>
          </a:p>
          <a:p>
            <a:pPr marL="628650" lvl="1" indent="-171450">
              <a:buFontTx/>
              <a:buChar char="-"/>
            </a:pPr>
            <a:r>
              <a:rPr lang="en-US" sz="1000" dirty="0" smtClean="0">
                <a:effectLst/>
              </a:rPr>
              <a:t>To flip regularly</a:t>
            </a:r>
          </a:p>
          <a:p>
            <a:pPr marL="628650" lvl="1" indent="-171450">
              <a:buFontTx/>
              <a:buChar char="-"/>
            </a:pPr>
            <a:r>
              <a:rPr lang="en-US" sz="1000" dirty="0" smtClean="0"/>
              <a:t>To change the cardboard boxes with the vials regularly (at least once per month)</a:t>
            </a:r>
          </a:p>
          <a:p>
            <a:pPr marL="628650" lvl="1" indent="-171450">
              <a:buFontTx/>
              <a:buChar char="-"/>
            </a:pPr>
            <a:r>
              <a:rPr lang="en-US" sz="1000" dirty="0" smtClean="0">
                <a:effectLst/>
              </a:rPr>
              <a:t>To check you vials regularly</a:t>
            </a:r>
          </a:p>
          <a:p>
            <a:pPr marL="628650" lvl="1" indent="-171450">
              <a:buFontTx/>
              <a:buChar char="-"/>
            </a:pPr>
            <a:r>
              <a:rPr lang="en-US" sz="1000" dirty="0" smtClean="0"/>
              <a:t>Not to store old vials in the incubators!</a:t>
            </a:r>
          </a:p>
          <a:p>
            <a:pPr marL="171450" indent="-171450">
              <a:buFontTx/>
              <a:buChar char="-"/>
            </a:pPr>
            <a:r>
              <a:rPr lang="en-US" sz="1000" dirty="0" smtClean="0">
                <a:effectLst/>
              </a:rPr>
              <a:t>If you get a mite infection – best to throw out the infected vials.</a:t>
            </a:r>
          </a:p>
          <a:p>
            <a:pPr marL="171450" indent="-171450">
              <a:buFontTx/>
              <a:buChar char="-"/>
            </a:pPr>
            <a:r>
              <a:rPr lang="en-US" sz="1000" dirty="0" smtClean="0"/>
              <a:t>There is a drug you can use, but it is also very toxic to the flies.</a:t>
            </a:r>
          </a:p>
          <a:p>
            <a:pPr marL="171450" indent="-171450">
              <a:buFontTx/>
              <a:buChar char="-"/>
            </a:pPr>
            <a:endParaRPr lang="en-US" sz="1000" dirty="0">
              <a:effectLst/>
            </a:endParaRPr>
          </a:p>
          <a:p>
            <a:endParaRPr lang="en-US" sz="1000" dirty="0" smtClean="0"/>
          </a:p>
          <a:p>
            <a:r>
              <a:rPr lang="en-US" sz="1000" b="1" dirty="0" smtClean="0">
                <a:effectLst/>
              </a:rPr>
              <a:t>Quarantine incubator</a:t>
            </a:r>
          </a:p>
          <a:p>
            <a:endParaRPr lang="en-US" sz="1000" dirty="0" smtClean="0">
              <a:effectLst/>
            </a:endParaRPr>
          </a:p>
          <a:p>
            <a:pPr marL="171450" indent="-171450">
              <a:buFontTx/>
              <a:buChar char="-"/>
            </a:pPr>
            <a:r>
              <a:rPr lang="en-US" sz="1000" dirty="0" smtClean="0"/>
              <a:t>In an attempt to avoid most contaminations, we have a quarantine incubator.</a:t>
            </a:r>
          </a:p>
          <a:p>
            <a:pPr marL="171450" indent="-171450">
              <a:buFontTx/>
              <a:buChar char="-"/>
            </a:pPr>
            <a:r>
              <a:rPr lang="en-US" sz="1000" dirty="0" smtClean="0">
                <a:effectLst/>
              </a:rPr>
              <a:t>When new vials with flies are received, they should be placed in the </a:t>
            </a:r>
            <a:r>
              <a:rPr lang="en-US" sz="1000" dirty="0" smtClean="0"/>
              <a:t>quarantine incubator at least 20 days. During this time, you should make sure that there are no contamination in your vials.</a:t>
            </a:r>
          </a:p>
          <a:p>
            <a:pPr marL="171450" indent="-171450">
              <a:buFontTx/>
              <a:buChar char="-"/>
            </a:pPr>
            <a:r>
              <a:rPr lang="en-US" sz="1000" dirty="0" smtClean="0">
                <a:effectLst/>
              </a:rPr>
              <a:t>If there is, better to throw out.</a:t>
            </a:r>
            <a:endParaRPr lang="en-US" sz="1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56576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20" y="1923263"/>
            <a:ext cx="7886700" cy="331442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Genetic Nomenclature</a:t>
            </a:r>
            <a:b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https://www.ncbi.nlm.nih.gov/books/NBK20203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b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WRN human</a:t>
            </a:r>
            <a:b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Wrn</a:t>
            </a:r>
            <a:r>
              <a:rPr lang="en-US" sz="2000" b="1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-/-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mouse</a:t>
            </a:r>
            <a:r>
              <a:rPr lang="en-US" sz="2000" b="1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wrn-1  (gene) C. elegans (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WRN-1 </a:t>
            </a:r>
            <a: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protein)</a:t>
            </a:r>
            <a:b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WRNexo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(gene) </a:t>
            </a:r>
            <a: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D. melanogaster</a:t>
            </a:r>
            <a:endParaRPr lang="en-US" sz="2000" i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737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20" y="1923263"/>
            <a:ext cx="7886700" cy="331442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Videos for </a:t>
            </a:r>
            <a: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drosophila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u="sng" dirty="0">
                <a:hlinkClick r:id="rId2"/>
              </a:rPr>
              <a:t>https://</a:t>
            </a:r>
            <a:r>
              <a:rPr lang="nb-NO" u="sng" dirty="0" smtClean="0">
                <a:hlinkClick r:id="rId2"/>
              </a:rPr>
              <a:t>www.jove.com/encyclopedia-of-experiments/category/1/drosophila-melanogaster-fruit-fly</a:t>
            </a:r>
            <a:r>
              <a:rPr lang="en-US" dirty="0"/>
              <a:t/>
            </a:r>
            <a:br>
              <a:rPr lang="en-US" dirty="0"/>
            </a:br>
            <a:endParaRPr lang="en-US" sz="2000" i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101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4359" y="214399"/>
            <a:ext cx="882213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Acquiring </a:t>
            </a:r>
            <a:r>
              <a:rPr lang="en-US" sz="2000" b="1" dirty="0"/>
              <a:t>strains from the </a:t>
            </a:r>
            <a:r>
              <a:rPr lang="en-US" sz="2000" b="1" dirty="0" smtClean="0"/>
              <a:t>Bloomington or VDRC</a:t>
            </a:r>
            <a:endParaRPr lang="en-US" sz="2000" b="1" dirty="0"/>
          </a:p>
          <a:p>
            <a:endParaRPr lang="en-US" sz="1200" b="1" dirty="0" smtClean="0"/>
          </a:p>
          <a:p>
            <a:endParaRPr lang="en-US" sz="1200" b="1" dirty="0" smtClean="0"/>
          </a:p>
        </p:txBody>
      </p:sp>
      <p:sp>
        <p:nvSpPr>
          <p:cNvPr id="3" name="Rectangle 2"/>
          <p:cNvSpPr/>
          <p:nvPr/>
        </p:nvSpPr>
        <p:spPr>
          <a:xfrm>
            <a:off x="2486394" y="1283262"/>
            <a:ext cx="2595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://bdsc.indiana.edu/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71910" y="1283262"/>
            <a:ext cx="1389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Bloomington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971910" y="2206289"/>
            <a:ext cx="780534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VDRC</a:t>
            </a:r>
          </a:p>
          <a:p>
            <a:r>
              <a:rPr lang="en-GB" dirty="0" smtClean="0"/>
              <a:t>With VDRC you need to pay with your own credit card, then do a reimbursement.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b="1" dirty="0" smtClean="0"/>
              <a:t>Never order without confirming with </a:t>
            </a:r>
            <a:r>
              <a:rPr lang="en-GB" b="1" dirty="0" err="1" smtClean="0"/>
              <a:t>Evandro</a:t>
            </a:r>
            <a:r>
              <a:rPr lang="en-GB" b="1" dirty="0" smtClean="0"/>
              <a:t> first.</a:t>
            </a:r>
            <a:endParaRPr lang="en-GB" b="1" dirty="0"/>
          </a:p>
        </p:txBody>
      </p:sp>
      <p:sp>
        <p:nvSpPr>
          <p:cNvPr id="6" name="Rectangle 5"/>
          <p:cNvSpPr/>
          <p:nvPr/>
        </p:nvSpPr>
        <p:spPr>
          <a:xfrm>
            <a:off x="2486394" y="2206289"/>
            <a:ext cx="3964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https://stockcenter.vdrc.at/control/main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9141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</TotalTime>
  <Words>947</Words>
  <Application>Microsoft Office PowerPoint</Application>
  <PresentationFormat>On-screen Show (4:3)</PresentationFormat>
  <Paragraphs>118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Genetic Nomenclature    https://www.ncbi.nlm.nih.gov/books/NBK20203/  WRN human Wrn-/- mouse  wrn-1  (gene) C. elegans (WRN-1 protein)  WRNexo (gene) D. melanogaster</vt:lpstr>
      <vt:lpstr>Videos for drosophila methods    https://www.jove.com/encyclopedia-of-experiments/category/1/drosophila-melanogaster-fruit-fly 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Fei Fang</dc:creator>
  <cp:lastModifiedBy>Sofie Hindkjær Lautrup</cp:lastModifiedBy>
  <cp:revision>27</cp:revision>
  <dcterms:created xsi:type="dcterms:W3CDTF">2018-10-17T18:02:39Z</dcterms:created>
  <dcterms:modified xsi:type="dcterms:W3CDTF">2020-04-21T14:19:28Z</dcterms:modified>
</cp:coreProperties>
</file>