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432" r:id="rId2"/>
  </p:sldIdLst>
  <p:sldSz cx="9144000" cy="6858000" type="screen4x3"/>
  <p:notesSz cx="6794500" cy="9906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12" autoAdjust="0"/>
    <p:restoredTop sz="94660"/>
  </p:normalViewPr>
  <p:slideViewPr>
    <p:cSldViewPr snapToGrid="0">
      <p:cViewPr varScale="1">
        <p:scale>
          <a:sx n="92" d="100"/>
          <a:sy n="92" d="100"/>
        </p:scale>
        <p:origin x="1026" y="6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US"/>
          </a:p>
        </p:txBody>
      </p:sp>
      <p:sp>
        <p:nvSpPr>
          <p:cNvPr id="3" name="Plassholder for dato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EE540D92-2EC7-4334-A60A-C7B75C40CE37}" type="datetimeFigureOut">
              <a:rPr lang="en-US" smtClean="0"/>
              <a:t>7/18/2026</a:t>
            </a:fld>
            <a:endParaRPr lang="en-US"/>
          </a:p>
        </p:txBody>
      </p:sp>
      <p:sp>
        <p:nvSpPr>
          <p:cNvPr id="4" name="Plassholder for lysbilde 3"/>
          <p:cNvSpPr>
            <a:spLocks noGrp="1" noRot="1" noChangeAspect="1"/>
          </p:cNvSpPr>
          <p:nvPr>
            <p:ph type="sldImg" idx="2"/>
          </p:nvPr>
        </p:nvSpPr>
        <p:spPr>
          <a:xfrm>
            <a:off x="1168400" y="1238250"/>
            <a:ext cx="4457700" cy="3343275"/>
          </a:xfrm>
          <a:prstGeom prst="rect">
            <a:avLst/>
          </a:prstGeom>
          <a:noFill/>
          <a:ln w="12700">
            <a:solidFill>
              <a:prstClr val="black"/>
            </a:solidFill>
          </a:ln>
        </p:spPr>
        <p:txBody>
          <a:bodyPr vert="horz" lIns="91440" tIns="45720" rIns="91440" bIns="45720" rtlCol="0" anchor="ctr"/>
          <a:lstStyle/>
          <a:p>
            <a:endParaRPr lang="en-US"/>
          </a:p>
        </p:txBody>
      </p:sp>
      <p:sp>
        <p:nvSpPr>
          <p:cNvPr id="5" name="Plassholder for notat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6" name="Plassholder for bunntekst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en-US"/>
          </a:p>
        </p:txBody>
      </p:sp>
      <p:sp>
        <p:nvSpPr>
          <p:cNvPr id="7" name="Plassholder for lysbildenumm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5E5085FB-9052-49A6-8A69-875FF2521755}" type="slidenum">
              <a:rPr lang="en-US" smtClean="0"/>
              <a:t>‹#›</a:t>
            </a:fld>
            <a:endParaRPr lang="en-US"/>
          </a:p>
        </p:txBody>
      </p:sp>
    </p:spTree>
    <p:extLst>
      <p:ext uri="{BB962C8B-B14F-4D97-AF65-F5344CB8AC3E}">
        <p14:creationId xmlns:p14="http://schemas.microsoft.com/office/powerpoint/2010/main" val="3006419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206A64C-7268-4112-BBAC-CB918FC348FD}" type="datetimeFigureOut">
              <a:rPr lang="en-US" smtClean="0"/>
              <a:t>7/18/2026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46865-627B-4351-9C12-E2EFA10E97F4}" type="slidenum">
              <a:rPr lang="en-US" smtClean="0"/>
              <a:t>‹#›</a:t>
            </a:fld>
            <a:endParaRPr lang="en-US"/>
          </a:p>
        </p:txBody>
      </p:sp>
    </p:spTree>
    <p:extLst>
      <p:ext uri="{BB962C8B-B14F-4D97-AF65-F5344CB8AC3E}">
        <p14:creationId xmlns:p14="http://schemas.microsoft.com/office/powerpoint/2010/main" val="775748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06A64C-7268-4112-BBAC-CB918FC348FD}" type="datetimeFigureOut">
              <a:rPr lang="en-US" smtClean="0"/>
              <a:t>7/18/2026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46865-627B-4351-9C12-E2EFA10E97F4}" type="slidenum">
              <a:rPr lang="en-US" smtClean="0"/>
              <a:t>‹#›</a:t>
            </a:fld>
            <a:endParaRPr lang="en-US"/>
          </a:p>
        </p:txBody>
      </p:sp>
    </p:spTree>
    <p:extLst>
      <p:ext uri="{BB962C8B-B14F-4D97-AF65-F5344CB8AC3E}">
        <p14:creationId xmlns:p14="http://schemas.microsoft.com/office/powerpoint/2010/main" val="2639958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206A64C-7268-4112-BBAC-CB918FC348FD}" type="datetimeFigureOut">
              <a:rPr lang="en-US" smtClean="0"/>
              <a:t>7/18/2026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46865-627B-4351-9C12-E2EFA10E97F4}" type="slidenum">
              <a:rPr lang="en-US" smtClean="0"/>
              <a:t>‹#›</a:t>
            </a:fld>
            <a:endParaRPr lang="en-US"/>
          </a:p>
        </p:txBody>
      </p:sp>
    </p:spTree>
    <p:extLst>
      <p:ext uri="{BB962C8B-B14F-4D97-AF65-F5344CB8AC3E}">
        <p14:creationId xmlns:p14="http://schemas.microsoft.com/office/powerpoint/2010/main" val="2682308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206A64C-7268-4112-BBAC-CB918FC348FD}" type="datetimeFigureOut">
              <a:rPr lang="en-US" smtClean="0"/>
              <a:t>7/18/2026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B46865-627B-4351-9C12-E2EFA10E97F4}" type="slidenum">
              <a:rPr lang="en-US" smtClean="0"/>
              <a:t>‹#›</a:t>
            </a:fld>
            <a:endParaRPr lang="en-US"/>
          </a:p>
        </p:txBody>
      </p:sp>
    </p:spTree>
    <p:extLst>
      <p:ext uri="{BB962C8B-B14F-4D97-AF65-F5344CB8AC3E}">
        <p14:creationId xmlns:p14="http://schemas.microsoft.com/office/powerpoint/2010/main" val="2456488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206A64C-7268-4112-BBAC-CB918FC348FD}" type="datetimeFigureOut">
              <a:rPr lang="en-US" smtClean="0"/>
              <a:t>7/18/2026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B46865-627B-4351-9C12-E2EFA10E97F4}" type="slidenum">
              <a:rPr lang="en-US" smtClean="0"/>
              <a:t>‹#›</a:t>
            </a:fld>
            <a:endParaRPr lang="en-US"/>
          </a:p>
        </p:txBody>
      </p:sp>
    </p:spTree>
    <p:extLst>
      <p:ext uri="{BB962C8B-B14F-4D97-AF65-F5344CB8AC3E}">
        <p14:creationId xmlns:p14="http://schemas.microsoft.com/office/powerpoint/2010/main" val="2885900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206A64C-7268-4112-BBAC-CB918FC348FD}" type="datetimeFigureOut">
              <a:rPr lang="en-US" smtClean="0"/>
              <a:t>7/18/2026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B46865-627B-4351-9C12-E2EFA10E97F4}" type="slidenum">
              <a:rPr lang="en-US" smtClean="0"/>
              <a:t>‹#›</a:t>
            </a:fld>
            <a:endParaRPr lang="en-US"/>
          </a:p>
        </p:txBody>
      </p:sp>
    </p:spTree>
    <p:extLst>
      <p:ext uri="{BB962C8B-B14F-4D97-AF65-F5344CB8AC3E}">
        <p14:creationId xmlns:p14="http://schemas.microsoft.com/office/powerpoint/2010/main" val="2513671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06A64C-7268-4112-BBAC-CB918FC348FD}" type="datetimeFigureOut">
              <a:rPr lang="en-US" smtClean="0"/>
              <a:t>7/18/2026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B46865-627B-4351-9C12-E2EFA10E97F4}" type="slidenum">
              <a:rPr lang="en-US" smtClean="0"/>
              <a:t>‹#›</a:t>
            </a:fld>
            <a:endParaRPr lang="en-US"/>
          </a:p>
        </p:txBody>
      </p:sp>
    </p:spTree>
    <p:extLst>
      <p:ext uri="{BB962C8B-B14F-4D97-AF65-F5344CB8AC3E}">
        <p14:creationId xmlns:p14="http://schemas.microsoft.com/office/powerpoint/2010/main" val="3238810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06A64C-7268-4112-BBAC-CB918FC348FD}" type="datetimeFigureOut">
              <a:rPr lang="en-US" smtClean="0"/>
              <a:t>7/18/2026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B46865-627B-4351-9C12-E2EFA10E97F4}" type="slidenum">
              <a:rPr lang="en-US" smtClean="0"/>
              <a:t>‹#›</a:t>
            </a:fld>
            <a:endParaRPr lang="en-US"/>
          </a:p>
        </p:txBody>
      </p:sp>
    </p:spTree>
    <p:extLst>
      <p:ext uri="{BB962C8B-B14F-4D97-AF65-F5344CB8AC3E}">
        <p14:creationId xmlns:p14="http://schemas.microsoft.com/office/powerpoint/2010/main" val="2337522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06A64C-7268-4112-BBAC-CB918FC348FD}" type="datetimeFigureOut">
              <a:rPr lang="en-US" smtClean="0"/>
              <a:t>7/18/2026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B46865-627B-4351-9C12-E2EFA10E97F4}" type="slidenum">
              <a:rPr lang="en-US" smtClean="0"/>
              <a:t>‹#›</a:t>
            </a:fld>
            <a:endParaRPr lang="en-US"/>
          </a:p>
        </p:txBody>
      </p:sp>
    </p:spTree>
    <p:extLst>
      <p:ext uri="{BB962C8B-B14F-4D97-AF65-F5344CB8AC3E}">
        <p14:creationId xmlns:p14="http://schemas.microsoft.com/office/powerpoint/2010/main" val="287265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06A64C-7268-4112-BBAC-CB918FC348FD}" type="datetimeFigureOut">
              <a:rPr lang="en-US" smtClean="0"/>
              <a:t>7/18/2026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46865-627B-4351-9C12-E2EFA10E97F4}" type="slidenum">
              <a:rPr lang="en-US" smtClean="0"/>
              <a:t>‹#›</a:t>
            </a:fld>
            <a:endParaRPr lang="en-US"/>
          </a:p>
        </p:txBody>
      </p:sp>
    </p:spTree>
    <p:extLst>
      <p:ext uri="{BB962C8B-B14F-4D97-AF65-F5344CB8AC3E}">
        <p14:creationId xmlns:p14="http://schemas.microsoft.com/office/powerpoint/2010/main" val="1527026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06A64C-7268-4112-BBAC-CB918FC348FD}" type="datetimeFigureOut">
              <a:rPr lang="en-US" smtClean="0"/>
              <a:t>7/18/2026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46865-627B-4351-9C12-E2EFA10E97F4}" type="slidenum">
              <a:rPr lang="en-US" smtClean="0"/>
              <a:t>‹#›</a:t>
            </a:fld>
            <a:endParaRPr lang="en-US"/>
          </a:p>
        </p:txBody>
      </p:sp>
    </p:spTree>
    <p:extLst>
      <p:ext uri="{BB962C8B-B14F-4D97-AF65-F5344CB8AC3E}">
        <p14:creationId xmlns:p14="http://schemas.microsoft.com/office/powerpoint/2010/main" val="455048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06A64C-7268-4112-BBAC-CB918FC348FD}" type="datetimeFigureOut">
              <a:rPr lang="en-US" smtClean="0"/>
              <a:t>7/18/2026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B46865-627B-4351-9C12-E2EFA10E97F4}" type="slidenum">
              <a:rPr lang="en-US" smtClean="0"/>
              <a:t>‹#›</a:t>
            </a:fld>
            <a:endParaRPr lang="en-US"/>
          </a:p>
        </p:txBody>
      </p:sp>
    </p:spTree>
    <p:extLst>
      <p:ext uri="{BB962C8B-B14F-4D97-AF65-F5344CB8AC3E}">
        <p14:creationId xmlns:p14="http://schemas.microsoft.com/office/powerpoint/2010/main" val="26842946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7510" y="584468"/>
            <a:ext cx="8946490" cy="6001643"/>
          </a:xfrm>
          <a:prstGeom prst="rect">
            <a:avLst/>
          </a:prstGeom>
        </p:spPr>
        <p:txBody>
          <a:bodyPr wrap="square">
            <a:spAutoFit/>
          </a:bodyPr>
          <a:lstStyle/>
          <a:p>
            <a:pPr marL="342900" lvl="0" indent="-342900">
              <a:spcAft>
                <a:spcPts val="0"/>
              </a:spcAft>
              <a:buClr>
                <a:srgbClr val="1F497D"/>
              </a:buClr>
              <a:buSzPts val="1100"/>
              <a:buFont typeface="Arial" panose="020B0604020202020204" pitchFamily="34" charset="0"/>
              <a:buChar char="•"/>
            </a:pPr>
            <a:r>
              <a:rPr lang="en-GB" sz="1200" b="1" u="sng" dirty="0">
                <a:solidFill>
                  <a:srgbClr val="C00000"/>
                </a:solidFill>
                <a:latin typeface="Arial" panose="020B0604020202020204" pitchFamily="34" charset="0"/>
                <a:ea typeface="Times New Roman" panose="02020603050405020304" pitchFamily="18" charset="0"/>
                <a:cs typeface="Times New Roman" panose="02020603050405020304" pitchFamily="18" charset="0"/>
              </a:rPr>
              <a:t>Publications with UiO/Ahus affiliation(s):</a:t>
            </a:r>
            <a:r>
              <a:rPr lang="en-GB" sz="1200" dirty="0">
                <a:solidFill>
                  <a:srgbClr val="C00000"/>
                </a:solidFill>
                <a:latin typeface="Arial" panose="020B0604020202020204" pitchFamily="34" charset="0"/>
                <a:ea typeface="Times New Roman" panose="02020603050405020304" pitchFamily="18" charset="0"/>
                <a:cs typeface="Times New Roman" panose="02020603050405020304" pitchFamily="18" charset="0"/>
              </a:rPr>
              <a:t> </a:t>
            </a:r>
            <a:r>
              <a:rPr lang="en-GB" sz="1200" dirty="0">
                <a:solidFill>
                  <a:srgbClr val="00B050"/>
                </a:solidFill>
                <a:latin typeface="Arial" panose="020B0604020202020204" pitchFamily="34" charset="0"/>
                <a:ea typeface="Times New Roman" panose="02020603050405020304" pitchFamily="18" charset="0"/>
                <a:cs typeface="Times New Roman" panose="02020603050405020304" pitchFamily="18" charset="0"/>
              </a:rPr>
              <a:t>As a full time tentative employee of UiO and / or Ahus, all the things you publicly published with the affiliations of UiO/Ahus should get EFF´s consent and approval. </a:t>
            </a:r>
          </a:p>
          <a:p>
            <a:pPr lvl="0">
              <a:spcAft>
                <a:spcPts val="0"/>
              </a:spcAft>
              <a:buClr>
                <a:srgbClr val="1F497D"/>
              </a:buClr>
              <a:buSzPts val="1100"/>
            </a:pPr>
            <a:r>
              <a:rPr lang="en-GB" sz="1200" dirty="0">
                <a:solidFill>
                  <a:srgbClr val="00B050"/>
                </a:solidFill>
                <a:latin typeface="Arial" panose="020B0604020202020204" pitchFamily="34" charset="0"/>
                <a:ea typeface="Times New Roman" panose="02020603050405020304" pitchFamily="18" charset="0"/>
                <a:cs typeface="Times New Roman" panose="02020603050405020304" pitchFamily="18" charset="0"/>
              </a:rPr>
              <a:t>                       1) If published with Ahus/UiO affiliation but without EFF´s consent, a corrigendum (to change the affiliation to non UiO/Ahus is requested) is mandatory afterwards; </a:t>
            </a:r>
          </a:p>
          <a:p>
            <a:pPr lvl="0">
              <a:spcAft>
                <a:spcPts val="0"/>
              </a:spcAft>
              <a:buClr>
                <a:srgbClr val="1F497D"/>
              </a:buClr>
              <a:buSzPts val="1100"/>
            </a:pPr>
            <a:r>
              <a:rPr lang="en-GB" sz="1200" dirty="0">
                <a:solidFill>
                  <a:srgbClr val="00B050"/>
                </a:solidFill>
                <a:latin typeface="Arial" panose="020B0604020202020204" pitchFamily="34" charset="0"/>
                <a:ea typeface="Times New Roman" panose="02020603050405020304" pitchFamily="18" charset="0"/>
                <a:cs typeface="Times New Roman" panose="02020603050405020304" pitchFamily="18" charset="0"/>
              </a:rPr>
              <a:t>                        2) If the trainee declines to do so, EFF will send an email to the journal; and to send a 2</a:t>
            </a:r>
            <a:r>
              <a:rPr lang="en-GB" sz="1200" baseline="30000" dirty="0">
                <a:solidFill>
                  <a:srgbClr val="00B050"/>
                </a:solidFill>
                <a:latin typeface="Arial" panose="020B0604020202020204" pitchFamily="34" charset="0"/>
                <a:ea typeface="Times New Roman" panose="02020603050405020304" pitchFamily="18" charset="0"/>
                <a:cs typeface="Times New Roman" panose="02020603050405020304" pitchFamily="18" charset="0"/>
              </a:rPr>
              <a:t>nd</a:t>
            </a:r>
            <a:r>
              <a:rPr lang="en-GB" sz="1200" dirty="0">
                <a:solidFill>
                  <a:srgbClr val="00B050"/>
                </a:solidFill>
                <a:latin typeface="Arial" panose="020B0604020202020204" pitchFamily="34" charset="0"/>
                <a:ea typeface="Times New Roman" panose="02020603050405020304" pitchFamily="18" charset="0"/>
                <a:cs typeface="Times New Roman" panose="02020603050405020304" pitchFamily="18" charset="0"/>
              </a:rPr>
              <a:t> email to all the co-authors to inform this case.              </a:t>
            </a:r>
          </a:p>
          <a:p>
            <a:pPr lvl="0">
              <a:spcAft>
                <a:spcPts val="0"/>
              </a:spcAft>
              <a:buClr>
                <a:srgbClr val="1F497D"/>
              </a:buClr>
              <a:buSzPts val="1100"/>
            </a:pPr>
            <a:endParaRPr lang="en-GB" sz="1200" dirty="0">
              <a:latin typeface="Calibri" panose="020F0502020204030204" pitchFamily="34" charset="0"/>
              <a:ea typeface="DengXian"/>
              <a:cs typeface="Times New Roman" panose="02020603050405020304" pitchFamily="18" charset="0"/>
            </a:endParaRPr>
          </a:p>
          <a:p>
            <a:pPr marL="342900" lvl="0" indent="-342900">
              <a:spcAft>
                <a:spcPts val="0"/>
              </a:spcAft>
              <a:buClr>
                <a:srgbClr val="1F497D"/>
              </a:buClr>
              <a:buSzPts val="1100"/>
              <a:buFont typeface="Arial" panose="020B0604020202020204" pitchFamily="34" charset="0"/>
              <a:buChar char="•"/>
            </a:pPr>
            <a:r>
              <a:rPr lang="en-GB" sz="1200" b="1" u="sng" dirty="0">
                <a:solidFill>
                  <a:srgbClr val="C00000"/>
                </a:solidFill>
                <a:latin typeface="Arial" panose="020B0604020202020204" pitchFamily="34" charset="0"/>
                <a:ea typeface="Times New Roman" panose="02020603050405020304" pitchFamily="18" charset="0"/>
                <a:cs typeface="Times New Roman" panose="02020603050405020304" pitchFamily="18" charset="0"/>
              </a:rPr>
              <a:t>Publications without UiO/Ahus affiliation:</a:t>
            </a:r>
            <a:r>
              <a:rPr lang="en-GB" sz="1200" dirty="0">
                <a:solidFill>
                  <a:srgbClr val="C00000"/>
                </a:solidFill>
                <a:latin typeface="Arial" panose="020B0604020202020204" pitchFamily="34" charset="0"/>
                <a:ea typeface="Times New Roman" panose="02020603050405020304" pitchFamily="18" charset="0"/>
                <a:cs typeface="Times New Roman" panose="02020603050405020304" pitchFamily="18" charset="0"/>
              </a:rPr>
              <a:t> </a:t>
            </a:r>
            <a:r>
              <a:rPr lang="en-GB" sz="1200" dirty="0">
                <a:latin typeface="Arial" panose="020B0604020202020204" pitchFamily="34" charset="0"/>
                <a:ea typeface="Times New Roman" panose="02020603050405020304" pitchFamily="18" charset="0"/>
                <a:cs typeface="Times New Roman" panose="02020603050405020304" pitchFamily="18" charset="0"/>
              </a:rPr>
              <a:t>You can publish things in your ‘personal capacity’ and in this case these is no need for any permission from me: but in this case, you can not use UiO or Ahus affiliation and you can not publish any Fang lab ideas or data. EFF understands you will do some of these assignments in your spare time, it is understandable; but too much such work may affect your dedication and focus of the Fang lab works you are appointed for. Thus, justifications on any non-Fang lab collaborative work. </a:t>
            </a:r>
          </a:p>
          <a:p>
            <a:pPr marL="342900" lvl="0" indent="-342900">
              <a:spcAft>
                <a:spcPts val="0"/>
              </a:spcAft>
              <a:buClr>
                <a:srgbClr val="1F497D"/>
              </a:buClr>
              <a:buSzPts val="1100"/>
              <a:buFont typeface="Arial" panose="020B0604020202020204" pitchFamily="34" charset="0"/>
              <a:buChar char="•"/>
            </a:pPr>
            <a:endParaRPr lang="en-GB" sz="1200" dirty="0">
              <a:latin typeface="Arial" panose="020B0604020202020204" pitchFamily="34" charset="0"/>
              <a:ea typeface="Times New Roman" panose="02020603050405020304" pitchFamily="18" charset="0"/>
              <a:cs typeface="Times New Roman" panose="02020603050405020304" pitchFamily="18" charset="0"/>
            </a:endParaRPr>
          </a:p>
          <a:p>
            <a:pPr lvl="0">
              <a:spcAft>
                <a:spcPts val="0"/>
              </a:spcAft>
              <a:buClr>
                <a:srgbClr val="1F497D"/>
              </a:buClr>
              <a:buSzPts val="1100"/>
            </a:pPr>
            <a:r>
              <a:rPr lang="en-GB" sz="1200" dirty="0">
                <a:latin typeface="Arial" panose="020B0604020202020204" pitchFamily="34" charset="0"/>
                <a:ea typeface="Times New Roman" panose="02020603050405020304" pitchFamily="18" charset="0"/>
                <a:cs typeface="Times New Roman" panose="02020603050405020304" pitchFamily="18" charset="0"/>
              </a:rPr>
              <a:t>       If you have a 2</a:t>
            </a:r>
            <a:r>
              <a:rPr lang="en-GB" sz="1200" baseline="30000" dirty="0">
                <a:latin typeface="Arial" panose="020B0604020202020204" pitchFamily="34" charset="0"/>
                <a:ea typeface="Times New Roman" panose="02020603050405020304" pitchFamily="18" charset="0"/>
                <a:cs typeface="Times New Roman" panose="02020603050405020304" pitchFamily="18" charset="0"/>
              </a:rPr>
              <a:t>nd</a:t>
            </a:r>
            <a:r>
              <a:rPr lang="en-GB" sz="1200" dirty="0">
                <a:latin typeface="Arial" panose="020B0604020202020204" pitchFamily="34" charset="0"/>
                <a:ea typeface="Times New Roman" panose="02020603050405020304" pitchFamily="18" charset="0"/>
                <a:cs typeface="Times New Roman" panose="02020603050405020304" pitchFamily="18" charset="0"/>
              </a:rPr>
              <a:t> affiliation (0%, as you are not allowed to work for more than 100% as a student in Norway) (in  </a:t>
            </a:r>
          </a:p>
          <a:p>
            <a:pPr lvl="0">
              <a:spcAft>
                <a:spcPts val="0"/>
              </a:spcAft>
              <a:buClr>
                <a:srgbClr val="1F497D"/>
              </a:buClr>
              <a:buSzPts val="1100"/>
            </a:pPr>
            <a:r>
              <a:rPr lang="en-GB" sz="1200" dirty="0">
                <a:latin typeface="Arial" panose="020B0604020202020204" pitchFamily="34" charset="0"/>
                <a:ea typeface="Times New Roman" panose="02020603050405020304" pitchFamily="18" charset="0"/>
                <a:cs typeface="Times New Roman" panose="02020603050405020304" pitchFamily="18" charset="0"/>
              </a:rPr>
              <a:t>       addition to 100% to </a:t>
            </a:r>
            <a:r>
              <a:rPr lang="en-GB" sz="1200" dirty="0" err="1">
                <a:latin typeface="Arial" panose="020B0604020202020204" pitchFamily="34" charset="0"/>
                <a:ea typeface="Times New Roman" panose="02020603050405020304" pitchFamily="18" charset="0"/>
                <a:cs typeface="Times New Roman" panose="02020603050405020304" pitchFamily="18" charset="0"/>
              </a:rPr>
              <a:t>UiO</a:t>
            </a:r>
            <a:r>
              <a:rPr lang="en-GB" sz="1200" dirty="0">
                <a:latin typeface="Arial" panose="020B0604020202020204" pitchFamily="34" charset="0"/>
                <a:ea typeface="Times New Roman" panose="02020603050405020304" pitchFamily="18" charset="0"/>
                <a:cs typeface="Times New Roman" panose="02020603050405020304" pitchFamily="18" charset="0"/>
              </a:rPr>
              <a:t> or Ahus) – you need to discuss with EFF on how to publish with your 2</a:t>
            </a:r>
            <a:r>
              <a:rPr lang="en-GB" sz="1200" baseline="30000" dirty="0">
                <a:latin typeface="Arial" panose="020B0604020202020204" pitchFamily="34" charset="0"/>
                <a:ea typeface="Times New Roman" panose="02020603050405020304" pitchFamily="18" charset="0"/>
                <a:cs typeface="Times New Roman" panose="02020603050405020304" pitchFamily="18" charset="0"/>
              </a:rPr>
              <a:t>nd</a:t>
            </a:r>
            <a:r>
              <a:rPr lang="en-GB" sz="1200" dirty="0">
                <a:latin typeface="Arial" panose="020B0604020202020204" pitchFamily="34" charset="0"/>
                <a:ea typeface="Times New Roman" panose="02020603050405020304" pitchFamily="18" charset="0"/>
                <a:cs typeface="Times New Roman" panose="02020603050405020304" pitchFamily="18" charset="0"/>
              </a:rPr>
              <a:t> affiliation. </a:t>
            </a:r>
          </a:p>
          <a:p>
            <a:pPr lvl="0">
              <a:spcAft>
                <a:spcPts val="0"/>
              </a:spcAft>
              <a:buClr>
                <a:srgbClr val="1F497D"/>
              </a:buClr>
              <a:buSzPts val="1100"/>
            </a:pPr>
            <a:endParaRPr lang="en-GB" sz="1200" dirty="0">
              <a:latin typeface="Calibri" panose="020F0502020204030204" pitchFamily="34" charset="0"/>
              <a:ea typeface="DengXian"/>
              <a:cs typeface="Times New Roman" panose="02020603050405020304" pitchFamily="18" charset="0"/>
            </a:endParaRPr>
          </a:p>
          <a:p>
            <a:pPr marL="342900" lvl="0" indent="-342900">
              <a:spcAft>
                <a:spcPts val="0"/>
              </a:spcAft>
              <a:buClr>
                <a:srgbClr val="1F497D"/>
              </a:buClr>
              <a:buSzPts val="1100"/>
              <a:buFont typeface="Arial" panose="020B0604020202020204" pitchFamily="34" charset="0"/>
              <a:buChar char="•"/>
            </a:pPr>
            <a:r>
              <a:rPr lang="en-GB" sz="1200" b="1" u="sng" dirty="0">
                <a:solidFill>
                  <a:srgbClr val="C00000"/>
                </a:solidFill>
                <a:latin typeface="Arial" panose="020B0604020202020204" pitchFamily="34" charset="0"/>
                <a:ea typeface="Times New Roman" panose="02020603050405020304" pitchFamily="18" charset="0"/>
                <a:cs typeface="Times New Roman" panose="02020603050405020304" pitchFamily="18" charset="0"/>
              </a:rPr>
              <a:t>Confidentiality of the on-going projects and ideas:</a:t>
            </a:r>
            <a:r>
              <a:rPr lang="en-GB" sz="1200" dirty="0">
                <a:solidFill>
                  <a:srgbClr val="C00000"/>
                </a:solidFill>
                <a:latin typeface="Arial" panose="020B0604020202020204" pitchFamily="34" charset="0"/>
                <a:ea typeface="Times New Roman" panose="02020603050405020304" pitchFamily="18" charset="0"/>
                <a:cs typeface="Times New Roman" panose="02020603050405020304" pitchFamily="18" charset="0"/>
              </a:rPr>
              <a:t> </a:t>
            </a:r>
            <a:r>
              <a:rPr lang="en-GB" sz="1200" dirty="0">
                <a:latin typeface="Arial" panose="020B0604020202020204" pitchFamily="34" charset="0"/>
                <a:ea typeface="Times New Roman" panose="02020603050405020304" pitchFamily="18" charset="0"/>
                <a:cs typeface="Times New Roman" panose="02020603050405020304" pitchFamily="18" charset="0"/>
              </a:rPr>
              <a:t>For all the projects running in the Fang lab, the ideas and data are confidential and are belong to the Fang lab; as a good and loyal team member, you are not allowed to share any of the ideas or data with anybody outside of the Fang lab without my permission. </a:t>
            </a:r>
          </a:p>
          <a:p>
            <a:pPr lvl="0">
              <a:spcAft>
                <a:spcPts val="0"/>
              </a:spcAft>
              <a:buClr>
                <a:srgbClr val="1F497D"/>
              </a:buClr>
              <a:buSzPts val="1100"/>
            </a:pPr>
            <a:endParaRPr lang="en-GB" sz="1200" dirty="0">
              <a:latin typeface="Calibri" panose="020F0502020204030204" pitchFamily="34" charset="0"/>
              <a:ea typeface="DengXian"/>
              <a:cs typeface="Times New Roman" panose="02020603050405020304" pitchFamily="18" charset="0"/>
            </a:endParaRPr>
          </a:p>
          <a:p>
            <a:pPr marL="342900" lvl="0" indent="-342900">
              <a:spcAft>
                <a:spcPts val="0"/>
              </a:spcAft>
              <a:buClr>
                <a:srgbClr val="1F497D"/>
              </a:buClr>
              <a:buSzPts val="1100"/>
              <a:buFont typeface="Arial" panose="020B0604020202020204" pitchFamily="34" charset="0"/>
              <a:buChar char="•"/>
            </a:pPr>
            <a:r>
              <a:rPr lang="en-GB" sz="1200" b="1" u="sng" dirty="0">
                <a:solidFill>
                  <a:srgbClr val="C00000"/>
                </a:solidFill>
                <a:latin typeface="Arial" panose="020B0604020202020204" pitchFamily="34" charset="0"/>
                <a:ea typeface="Times New Roman" panose="02020603050405020304" pitchFamily="18" charset="0"/>
                <a:cs typeface="Times New Roman" panose="02020603050405020304" pitchFamily="18" charset="0"/>
              </a:rPr>
              <a:t>Intellectual property: </a:t>
            </a:r>
            <a:r>
              <a:rPr lang="en-GB" sz="1200" dirty="0">
                <a:latin typeface="Arial" panose="020B0604020202020204" pitchFamily="34" charset="0"/>
                <a:ea typeface="Times New Roman" panose="02020603050405020304" pitchFamily="18" charset="0"/>
                <a:cs typeface="Times New Roman" panose="02020603050405020304" pitchFamily="18" charset="0"/>
              </a:rPr>
              <a:t>Research discoveries, copyrights, patents, trademarks, and trade secrets etc from the Fang lab belong to UiO and /or Ahus. </a:t>
            </a:r>
          </a:p>
          <a:p>
            <a:pPr lvl="0">
              <a:spcAft>
                <a:spcPts val="0"/>
              </a:spcAft>
              <a:buClr>
                <a:srgbClr val="1F497D"/>
              </a:buClr>
              <a:buSzPts val="1100"/>
            </a:pPr>
            <a:endParaRPr lang="en-GB" sz="1200" dirty="0">
              <a:latin typeface="Calibri" panose="020F0502020204030204" pitchFamily="34" charset="0"/>
              <a:ea typeface="DengXian"/>
              <a:cs typeface="Times New Roman" panose="02020603050405020304" pitchFamily="18" charset="0"/>
            </a:endParaRPr>
          </a:p>
          <a:p>
            <a:pPr marL="342900" lvl="0" indent="-342900">
              <a:spcAft>
                <a:spcPts val="0"/>
              </a:spcAft>
              <a:buClr>
                <a:srgbClr val="1F497D"/>
              </a:buClr>
              <a:buSzPts val="1100"/>
              <a:buFont typeface="Arial" panose="020B0604020202020204" pitchFamily="34" charset="0"/>
              <a:buChar char="•"/>
            </a:pPr>
            <a:r>
              <a:rPr lang="en-GB" sz="1200" b="1" u="sng" dirty="0">
                <a:solidFill>
                  <a:srgbClr val="C00000"/>
                </a:solidFill>
                <a:latin typeface="Arial" panose="020B0604020202020204" pitchFamily="34" charset="0"/>
                <a:ea typeface="Times New Roman" panose="02020603050405020304" pitchFamily="18" charset="0"/>
                <a:cs typeface="Times New Roman" panose="02020603050405020304" pitchFamily="18" charset="0"/>
              </a:rPr>
              <a:t>Sharing resources:</a:t>
            </a:r>
            <a:r>
              <a:rPr lang="en-GB" sz="1200" dirty="0">
                <a:solidFill>
                  <a:srgbClr val="C00000"/>
                </a:solidFill>
                <a:latin typeface="Arial" panose="020B0604020202020204" pitchFamily="34" charset="0"/>
                <a:ea typeface="Times New Roman" panose="02020603050405020304" pitchFamily="18" charset="0"/>
                <a:cs typeface="Times New Roman" panose="02020603050405020304" pitchFamily="18" charset="0"/>
              </a:rPr>
              <a:t> </a:t>
            </a:r>
            <a:r>
              <a:rPr lang="en-GB" sz="1200" dirty="0">
                <a:latin typeface="Arial" panose="020B0604020202020204" pitchFamily="34" charset="0"/>
                <a:ea typeface="Times New Roman" panose="02020603050405020304" pitchFamily="18" charset="0"/>
                <a:cs typeface="Times New Roman" panose="02020603050405020304" pitchFamily="18" charset="0"/>
              </a:rPr>
              <a:t>We are happy and open to share reagents, protocols, and resources: but all should with the permission with EFF. There are many reagents in the Fang lab are bounded with legal regulations (e.g., material transfer agreement / MTA, other contract) with do not allow us to share with a third party. So please always consult me before to do so. </a:t>
            </a:r>
            <a:endParaRPr lang="en-GB" sz="1200" dirty="0">
              <a:latin typeface="Calibri" panose="020F0502020204030204" pitchFamily="34" charset="0"/>
              <a:ea typeface="DengXian"/>
              <a:cs typeface="Times New Roman" panose="02020603050405020304" pitchFamily="18" charset="0"/>
            </a:endParaRPr>
          </a:p>
          <a:p>
            <a:pPr marL="285750" lvl="0" indent="-285750">
              <a:spcAft>
                <a:spcPts val="0"/>
              </a:spcAft>
              <a:buClr>
                <a:srgbClr val="1F497D"/>
              </a:buClr>
              <a:buSzPts val="1100"/>
              <a:buFont typeface="Arial" panose="020B0604020202020204" pitchFamily="34" charset="0"/>
              <a:buChar char="•"/>
            </a:pPr>
            <a:endParaRPr lang="en-GB" sz="1200" dirty="0">
              <a:latin typeface="Calibri" panose="020F0502020204030204" pitchFamily="34" charset="0"/>
              <a:ea typeface="DengXian"/>
              <a:cs typeface="Times New Roman" panose="02020603050405020304" pitchFamily="18" charset="0"/>
            </a:endParaRPr>
          </a:p>
          <a:p>
            <a:pPr marL="342900" lvl="0" indent="-342900">
              <a:spcAft>
                <a:spcPts val="0"/>
              </a:spcAft>
              <a:buClr>
                <a:srgbClr val="1F497D"/>
              </a:buClr>
              <a:buSzPts val="1100"/>
              <a:buFont typeface="Arial" panose="020B0604020202020204" pitchFamily="34" charset="0"/>
              <a:buChar char="•"/>
            </a:pPr>
            <a:r>
              <a:rPr lang="en-GB" sz="1200" b="1" u="sng" dirty="0">
                <a:solidFill>
                  <a:srgbClr val="C00000"/>
                </a:solidFill>
                <a:latin typeface="Arial" panose="020B0604020202020204" pitchFamily="34" charset="0"/>
                <a:ea typeface="Times New Roman" panose="02020603050405020304" pitchFamily="18" charset="0"/>
                <a:cs typeface="Times New Roman" panose="02020603050405020304" pitchFamily="18" charset="0"/>
              </a:rPr>
              <a:t>Independent career development:</a:t>
            </a:r>
            <a:r>
              <a:rPr lang="en-GB" sz="1200" dirty="0">
                <a:solidFill>
                  <a:srgbClr val="C00000"/>
                </a:solidFill>
                <a:latin typeface="Arial" panose="020B0604020202020204" pitchFamily="34" charset="0"/>
                <a:ea typeface="Times New Roman" panose="02020603050405020304" pitchFamily="18" charset="0"/>
                <a:cs typeface="Times New Roman" panose="02020603050405020304" pitchFamily="18" charset="0"/>
              </a:rPr>
              <a:t> </a:t>
            </a:r>
            <a:r>
              <a:rPr lang="en-GB" sz="1200" dirty="0">
                <a:latin typeface="Arial" panose="020B0604020202020204" pitchFamily="34" charset="0"/>
                <a:ea typeface="Times New Roman" panose="02020603050405020304" pitchFamily="18" charset="0"/>
                <a:cs typeface="Times New Roman" panose="02020603050405020304" pitchFamily="18" charset="0"/>
              </a:rPr>
              <a:t>For the trainees who will have their own labs after their trainings at the Fang lab, there will be a discussion on future career development to synergise continued collaborations/interactions and to avoid intellectual conflicts and direct competitions on the Fang lab research topics. </a:t>
            </a:r>
          </a:p>
          <a:p>
            <a:pPr marL="342900" lvl="0" indent="-342900">
              <a:spcAft>
                <a:spcPts val="0"/>
              </a:spcAft>
              <a:buClr>
                <a:srgbClr val="1F497D"/>
              </a:buClr>
              <a:buSzPts val="1100"/>
              <a:buFont typeface="Arial" panose="020B0604020202020204" pitchFamily="34" charset="0"/>
              <a:buChar char="•"/>
            </a:pPr>
            <a:endParaRPr lang="en-GB" sz="1200" dirty="0">
              <a:latin typeface="Arial" panose="020B0604020202020204" pitchFamily="34" charset="0"/>
              <a:ea typeface="DengXian"/>
              <a:cs typeface="Times New Roman" panose="02020603050405020304" pitchFamily="18" charset="0"/>
            </a:endParaRPr>
          </a:p>
          <a:p>
            <a:pPr marL="342900" lvl="0" indent="-342900">
              <a:spcAft>
                <a:spcPts val="0"/>
              </a:spcAft>
              <a:buClr>
                <a:srgbClr val="1F497D"/>
              </a:buClr>
              <a:buSzPts val="1100"/>
              <a:buFont typeface="Arial" panose="020B0604020202020204" pitchFamily="34" charset="0"/>
              <a:buChar char="•"/>
            </a:pPr>
            <a:r>
              <a:rPr lang="en-GB" sz="1200" b="1" u="sng" dirty="0">
                <a:solidFill>
                  <a:srgbClr val="C00000"/>
                </a:solidFill>
                <a:latin typeface="Arial" panose="020B0604020202020204" pitchFamily="34" charset="0"/>
                <a:ea typeface="Times New Roman" panose="02020603050405020304" pitchFamily="18" charset="0"/>
                <a:cs typeface="Times New Roman" panose="02020603050405020304" pitchFamily="18" charset="0"/>
              </a:rPr>
              <a:t>To follow Research ethics, and no data fabrication. </a:t>
            </a:r>
          </a:p>
        </p:txBody>
      </p:sp>
      <p:cxnSp>
        <p:nvCxnSpPr>
          <p:cNvPr id="5" name="Straight Connector 4"/>
          <p:cNvCxnSpPr/>
          <p:nvPr/>
        </p:nvCxnSpPr>
        <p:spPr bwMode="auto">
          <a:xfrm flipH="1">
            <a:off x="0" y="568674"/>
            <a:ext cx="9144000" cy="0"/>
          </a:xfrm>
          <a:prstGeom prst="line">
            <a:avLst/>
          </a:prstGeom>
          <a:ln w="19050">
            <a:solidFill>
              <a:schemeClr val="bg1">
                <a:lumMod val="65000"/>
              </a:schemeClr>
            </a:solidFill>
          </a:ln>
          <a:effectLst>
            <a:reflection blurRad="241300" stA="45000" endPos="13000" dist="1905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p:nvSpPr>
        <p:spPr bwMode="auto">
          <a:xfrm>
            <a:off x="0" y="73348"/>
            <a:ext cx="9144001" cy="383853"/>
          </a:xfrm>
          <a:prstGeom prst="rect">
            <a:avLst/>
          </a:prstGeom>
          <a:noFill/>
          <a:ln w="9525">
            <a:noFill/>
            <a:miter lim="800000"/>
            <a:headEnd/>
            <a:tailEnd/>
          </a:ln>
        </p:spPr>
        <p:txBody>
          <a:bodyPr anchor="ctr"/>
          <a:lstStyle/>
          <a:p>
            <a:pPr algn="ctr"/>
            <a:r>
              <a:rPr lang="nb-NO" sz="2400" b="1" dirty="0">
                <a:latin typeface="Arial" panose="020B0604020202020204" pitchFamily="34" charset="0"/>
                <a:cs typeface="Arial" panose="020B0604020202020204" pitchFamily="34" charset="0"/>
              </a:rPr>
              <a:t>Fang Lab general scientific rules</a:t>
            </a:r>
          </a:p>
          <a:p>
            <a:pPr algn="ctr"/>
            <a:r>
              <a:rPr lang="nb-NO" sz="1200" b="1" dirty="0">
                <a:latin typeface="Arial" panose="020B0604020202020204" pitchFamily="34" charset="0"/>
                <a:cs typeface="Arial" panose="020B0604020202020204" pitchFamily="34" charset="0"/>
              </a:rPr>
              <a:t>18 July 2026 version</a:t>
            </a:r>
            <a:endParaRPr lang="en-US" sz="1200" b="1" dirty="0">
              <a:latin typeface="Arial" panose="020B0604020202020204" pitchFamily="34" charset="0"/>
              <a:cs typeface="Arial" panose="020B0604020202020204" pitchFamily="34" charset="0"/>
            </a:endParaRPr>
          </a:p>
        </p:txBody>
      </p:sp>
      <p:cxnSp>
        <p:nvCxnSpPr>
          <p:cNvPr id="3" name="Straight Connector 2"/>
          <p:cNvCxnSpPr/>
          <p:nvPr/>
        </p:nvCxnSpPr>
        <p:spPr>
          <a:xfrm>
            <a:off x="4602348" y="6742633"/>
            <a:ext cx="117077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982481" y="6488668"/>
            <a:ext cx="1619867" cy="369332"/>
          </a:xfrm>
          <a:prstGeom prst="rect">
            <a:avLst/>
          </a:prstGeom>
          <a:noFill/>
        </p:spPr>
        <p:txBody>
          <a:bodyPr wrap="none" rtlCol="0">
            <a:spAutoFit/>
          </a:bodyPr>
          <a:lstStyle/>
          <a:p>
            <a:r>
              <a:rPr lang="en-GB" dirty="0"/>
              <a:t>Trainee’s Name</a:t>
            </a:r>
          </a:p>
        </p:txBody>
      </p:sp>
      <p:cxnSp>
        <p:nvCxnSpPr>
          <p:cNvPr id="8" name="Straight Connector 7"/>
          <p:cNvCxnSpPr/>
          <p:nvPr/>
        </p:nvCxnSpPr>
        <p:spPr>
          <a:xfrm>
            <a:off x="6812630" y="6721788"/>
            <a:ext cx="117077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057543" y="6467823"/>
            <a:ext cx="625684" cy="369332"/>
          </a:xfrm>
          <a:prstGeom prst="rect">
            <a:avLst/>
          </a:prstGeom>
          <a:noFill/>
        </p:spPr>
        <p:txBody>
          <a:bodyPr wrap="none" rtlCol="0">
            <a:spAutoFit/>
          </a:bodyPr>
          <a:lstStyle/>
          <a:p>
            <a:r>
              <a:rPr lang="nb-NO" dirty="0"/>
              <a:t>Date</a:t>
            </a:r>
            <a:endParaRPr lang="en-US" dirty="0"/>
          </a:p>
        </p:txBody>
      </p:sp>
      <p:sp>
        <p:nvSpPr>
          <p:cNvPr id="10" name="TextBox 9">
            <a:extLst>
              <a:ext uri="{FF2B5EF4-FFF2-40B4-BE49-F238E27FC236}">
                <a16:creationId xmlns:a16="http://schemas.microsoft.com/office/drawing/2014/main" id="{C8A30AB8-1F9E-75EE-D722-552A7F64C627}"/>
              </a:ext>
            </a:extLst>
          </p:cNvPr>
          <p:cNvSpPr txBox="1"/>
          <p:nvPr/>
        </p:nvSpPr>
        <p:spPr>
          <a:xfrm>
            <a:off x="6677547" y="6321018"/>
            <a:ext cx="1358065" cy="369332"/>
          </a:xfrm>
          <a:prstGeom prst="rect">
            <a:avLst/>
          </a:prstGeom>
          <a:noFill/>
        </p:spPr>
        <p:txBody>
          <a:bodyPr wrap="none" rtlCol="0">
            <a:spAutoFit/>
          </a:bodyPr>
          <a:lstStyle/>
          <a:p>
            <a:pPr algn="ctr"/>
            <a:r>
              <a:rPr lang="nb-NO" dirty="0"/>
              <a:t>18 </a:t>
            </a:r>
            <a:r>
              <a:rPr lang="nb-NO" dirty="0" err="1"/>
              <a:t>July</a:t>
            </a:r>
            <a:r>
              <a:rPr lang="nb-NO" dirty="0"/>
              <a:t> 2026</a:t>
            </a:r>
          </a:p>
        </p:txBody>
      </p:sp>
    </p:spTree>
    <p:extLst>
      <p:ext uri="{BB962C8B-B14F-4D97-AF65-F5344CB8AC3E}">
        <p14:creationId xmlns:p14="http://schemas.microsoft.com/office/powerpoint/2010/main" val="19477819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6259</TotalTime>
  <Words>518</Words>
  <Application>Microsoft Office PowerPoint</Application>
  <PresentationFormat>On-screen Show (4:3)</PresentationFormat>
  <Paragraphs>23</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Fei Fang</dc:creator>
  <cp:lastModifiedBy>Fei Fang-Stavem</cp:lastModifiedBy>
  <cp:revision>215</cp:revision>
  <cp:lastPrinted>2021-08-05T20:20:58Z</cp:lastPrinted>
  <dcterms:created xsi:type="dcterms:W3CDTF">2018-10-17T18:02:39Z</dcterms:created>
  <dcterms:modified xsi:type="dcterms:W3CDTF">2026-07-18T16:20:06Z</dcterms:modified>
</cp:coreProperties>
</file>